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8C5C56-C66D-4FFE-BB92-7242F2576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7656CE-C1E3-46DE-A1BB-D24C48F5F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0E7B7CF-CECC-4CB9-8C02-2B71EED5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C3B057-E955-4E96-989B-DB0D7779B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ADCE93-CBD3-4CA5-ADA5-8E4F2E08F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01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446580-EA57-4582-A0A7-2D43DB6AD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7507008-9841-4E7C-A873-2E179B451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82A06E-92E4-4776-909C-978ADE71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37A928-CAA4-4017-B4ED-EE894D31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4F4987-5BF3-4837-BA9C-EA3908078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55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DC8FD5F-313F-4DF1-B67E-A2E493101F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323866D-52ED-4195-91A1-A58605860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66E799-7BB8-4DCF-B61A-70EAAAD3B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A21F1F-1E2D-4119-8FD9-991ECAB6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63E1D5-8C8B-4DE5-97D9-123AF156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29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C8A248-8943-4FE8-AECA-D6DFFEDD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870A22-26B8-4781-B263-C90BCDC00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599184-C153-479E-9FCB-FB04B955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F897DA-8983-46E6-B387-3FF886CC6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A9C4DB3-22EA-486A-9346-7E85E3D6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970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8BC79-9931-4301-9CD5-E60D3BE0E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2C7AE6-F5D6-4E72-BDC0-103F7FB1E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91200E-1CAA-4429-9D85-615074F7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8CA16D-8BFC-4DDF-88B4-725D03047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D4C5FB-1EEB-4FF2-817D-BA16C63B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71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E9035F-473B-48A0-9157-E65FDF5F6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AE2F3F-0D9E-418D-BAF7-0699EC463E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581171-9F7E-4D25-9F2B-8A748DA2AB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F337B5-8D84-4602-8E51-C050681C3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F998D7-B2EB-4933-B25E-1CCCAFE9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6CF97B6-A3FC-4AC1-8A1B-9CE1B03A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895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EFA7F-EF1E-4BDF-A515-9020F965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586177-6B14-4164-AB5D-681E2672E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0B8415-970C-4170-B2F5-CBE3B45A8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924405C-E474-4D89-8E0A-93112E41D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13E584D-38A6-47A3-AAC8-561C7EA40F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7165F12-C3F5-4C42-BBAE-200724B88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9F96132-9AC4-4816-A25E-2006B6B9A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0F9B219-4BBB-4514-A406-87F5936A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3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C13B89-FCF6-465D-8306-B9937912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F1DFEF-9037-4186-AAEB-281582E5D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265E87-6855-41FB-8679-7100982B1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C8709C9-9E13-4D7D-847A-FED7AAA9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175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921590-7AF7-4F7E-AB76-F82B49C31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A28EC0B-3894-488D-8B3A-40E15D46E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B699E4-D997-4D6A-B706-0217E890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61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0065B8-9196-428C-B4FE-E3496F440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708DE6-7BE8-4D30-98C8-B87EAE2D7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EF4B38-9374-4928-8529-905B955F7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C1DBB3-F663-4AA3-8141-023647AEA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968578-4C46-4CDB-A603-2AA1DE528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7356A6-E43C-4F8E-9384-507FB0BA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177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DECAE-E546-4BBA-B78C-1353B5270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5F31B5-EF72-48CB-91AF-9E8FF613C1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EEFBF9-051E-4853-86FE-8088480DC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D9AA4B8-3968-4F21-9A0A-EF8D235B3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942605-C5A1-4441-A648-F570BEA66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210E9-11AA-4F6B-A1ED-31C3D58C9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22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AD8961-465E-49CA-BB52-69EA0555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D0D78E-3239-4021-BA78-6AE4A1A43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6A1CB9-CA11-4AB8-B902-8A0FD623A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EE7A-1FE0-457F-A3EB-9F27C4E2237E}" type="datetimeFigureOut">
              <a:rPr lang="fr-FR" smtClean="0"/>
              <a:t>08/01/2018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35605C-232F-4434-97F8-35EC31737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A56CA9-7892-46B2-BEF4-614137FCF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32DA5-489D-4861-94E4-A96F67A1F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0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F44DAF8-A306-45C4-B0BE-8CA3659BD4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586" y="2372637"/>
            <a:ext cx="2438400" cy="2438400"/>
          </a:xfrm>
          <a:prstGeom prst="rect">
            <a:avLst/>
          </a:prstGeom>
        </p:spPr>
      </p:pic>
      <p:sp>
        <p:nvSpPr>
          <p:cNvPr id="5" name="Flèche : courbe vers le bas 4">
            <a:extLst>
              <a:ext uri="{FF2B5EF4-FFF2-40B4-BE49-F238E27FC236}">
                <a16:creationId xmlns:a16="http://schemas.microsoft.com/office/drawing/2014/main" id="{B8436139-E3F6-4568-A8B2-7E12E2312F25}"/>
              </a:ext>
            </a:extLst>
          </p:cNvPr>
          <p:cNvSpPr/>
          <p:nvPr/>
        </p:nvSpPr>
        <p:spPr>
          <a:xfrm rot="14648704">
            <a:off x="3365781" y="3113414"/>
            <a:ext cx="3737610" cy="1693545"/>
          </a:xfrm>
          <a:prstGeom prst="curvedDownArrow">
            <a:avLst>
              <a:gd name="adj1" fmla="val 25000"/>
              <a:gd name="adj2" fmla="val 56998"/>
              <a:gd name="adj3" fmla="val 26613"/>
            </a:avLst>
          </a:prstGeom>
          <a:solidFill>
            <a:srgbClr val="2A9E2A"/>
          </a:solidFill>
          <a:ln w="12700" cap="flat" cmpd="sng" algn="ctr">
            <a:solidFill>
              <a:srgbClr val="2A9E2A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6" name="Flèche : courbe vers le bas 5">
            <a:extLst>
              <a:ext uri="{FF2B5EF4-FFF2-40B4-BE49-F238E27FC236}">
                <a16:creationId xmlns:a16="http://schemas.microsoft.com/office/drawing/2014/main" id="{8CF1F622-8A2E-47F6-9A7D-5222F7ACA792}"/>
              </a:ext>
            </a:extLst>
          </p:cNvPr>
          <p:cNvSpPr/>
          <p:nvPr/>
        </p:nvSpPr>
        <p:spPr>
          <a:xfrm rot="4050323">
            <a:off x="5307923" y="2464164"/>
            <a:ext cx="3855720" cy="1692275"/>
          </a:xfrm>
          <a:prstGeom prst="curvedDownArrow">
            <a:avLst>
              <a:gd name="adj1" fmla="val 25000"/>
              <a:gd name="adj2" fmla="val 56998"/>
              <a:gd name="adj3" fmla="val 26613"/>
            </a:avLst>
          </a:prstGeom>
          <a:solidFill>
            <a:srgbClr val="2A9E2A"/>
          </a:solidFill>
          <a:ln>
            <a:solidFill>
              <a:srgbClr val="2A9E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C16C66-D2E6-4D7C-A477-698B068A6760}"/>
              </a:ext>
            </a:extLst>
          </p:cNvPr>
          <p:cNvSpPr txBox="1"/>
          <p:nvPr/>
        </p:nvSpPr>
        <p:spPr>
          <a:xfrm rot="10800000" flipH="1" flipV="1">
            <a:off x="-34697" y="-77605"/>
            <a:ext cx="6541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008000"/>
                </a:solidFill>
              </a:rPr>
              <a:t>DISPARITION DES ABEILLES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AE758C8-3B30-43A7-8AEB-FC5214045E4B}"/>
              </a:ext>
            </a:extLst>
          </p:cNvPr>
          <p:cNvSpPr txBox="1"/>
          <p:nvPr/>
        </p:nvSpPr>
        <p:spPr>
          <a:xfrm>
            <a:off x="8632567" y="1036309"/>
            <a:ext cx="350080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2">
                    <a:lumMod val="25000"/>
                  </a:schemeClr>
                </a:solidFill>
              </a:rPr>
              <a:t>   </a:t>
            </a:r>
            <a:r>
              <a:rPr lang="fr-FR" sz="2200" b="1" u="sng" dirty="0">
                <a:solidFill>
                  <a:schemeClr val="bg2">
                    <a:lumMod val="25000"/>
                  </a:schemeClr>
                </a:solidFill>
              </a:rPr>
              <a:t>Les chiffres</a:t>
            </a:r>
            <a:r>
              <a:rPr lang="fr-FR" sz="2200" b="1" dirty="0">
                <a:solidFill>
                  <a:schemeClr val="bg2">
                    <a:lumMod val="25000"/>
                  </a:schemeClr>
                </a:solidFill>
              </a:rPr>
              <a:t> :</a:t>
            </a:r>
          </a:p>
          <a:p>
            <a:r>
              <a:rPr lang="fr-FR" sz="1600" b="1" dirty="0"/>
              <a:t>• </a:t>
            </a:r>
            <a:r>
              <a:rPr lang="fr-FR" sz="1600" dirty="0"/>
              <a:t>Syndrome de l’effondrement des ruches depuis 1990</a:t>
            </a:r>
            <a:endParaRPr lang="fr-FR" sz="1600" b="1" dirty="0"/>
          </a:p>
          <a:p>
            <a:r>
              <a:rPr lang="fr-FR" sz="1600" dirty="0"/>
              <a:t>• 30 à 40% des colonies ont été décimées en moins de 10 ans en Europe</a:t>
            </a:r>
          </a:p>
          <a:p>
            <a:r>
              <a:rPr lang="fr-FR" sz="1600" dirty="0"/>
              <a:t>•Le taux de mortalité des abeilles atteint 80% en Europe</a:t>
            </a:r>
          </a:p>
          <a:p>
            <a:r>
              <a:rPr lang="fr-FR" sz="1600" dirty="0"/>
              <a:t>→ C’est la biodiversité des insectes pollinisateurs qui est menacée dans son ensemble.</a:t>
            </a:r>
          </a:p>
          <a:p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73E8ABB-2951-4DB2-BCB2-E566FBED483F}"/>
              </a:ext>
            </a:extLst>
          </p:cNvPr>
          <p:cNvSpPr txBox="1"/>
          <p:nvPr/>
        </p:nvSpPr>
        <p:spPr>
          <a:xfrm rot="10800000" flipH="1" flipV="1">
            <a:off x="560512" y="1848365"/>
            <a:ext cx="4086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50518FD-ACFC-43F7-952D-D052D8E93796}"/>
              </a:ext>
            </a:extLst>
          </p:cNvPr>
          <p:cNvCxnSpPr>
            <a:cxnSpLocks/>
          </p:cNvCxnSpPr>
          <p:nvPr/>
        </p:nvCxnSpPr>
        <p:spPr>
          <a:xfrm>
            <a:off x="52985" y="579708"/>
            <a:ext cx="6454063" cy="12936"/>
          </a:xfrm>
          <a:prstGeom prst="line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CBC96D57-AD3F-4892-AC8A-451AB181A52E}"/>
              </a:ext>
            </a:extLst>
          </p:cNvPr>
          <p:cNvSpPr txBox="1"/>
          <p:nvPr/>
        </p:nvSpPr>
        <p:spPr>
          <a:xfrm>
            <a:off x="112084" y="1968013"/>
            <a:ext cx="337980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fr-FR" sz="2200" b="1" u="sng" dirty="0">
                <a:solidFill>
                  <a:schemeClr val="bg2">
                    <a:lumMod val="25000"/>
                  </a:schemeClr>
                </a:solidFill>
              </a:rPr>
              <a:t>Les causes</a:t>
            </a:r>
            <a:r>
              <a:rPr lang="fr-FR" sz="22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fr-FR" sz="24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r>
              <a:rPr lang="fr-FR" sz="1600" b="1" dirty="0"/>
              <a:t>• </a:t>
            </a:r>
            <a:r>
              <a:rPr lang="fr-FR" sz="1600" dirty="0"/>
              <a:t>Utilisation excessive de pesticides, insecticides et engrais chimiques </a:t>
            </a:r>
          </a:p>
          <a:p>
            <a:r>
              <a:rPr lang="fr-FR" sz="1600" dirty="0"/>
              <a:t>• Parasites et acariens (</a:t>
            </a:r>
            <a:r>
              <a:rPr lang="fr-FR" sz="1600" i="1" dirty="0"/>
              <a:t>ex Varroa</a:t>
            </a:r>
            <a:r>
              <a:rPr lang="fr-FR" sz="1600" dirty="0"/>
              <a:t>)</a:t>
            </a:r>
          </a:p>
          <a:p>
            <a:r>
              <a:rPr lang="fr-FR" sz="1600" b="1" dirty="0"/>
              <a:t>• </a:t>
            </a:r>
            <a:r>
              <a:rPr lang="fr-FR" sz="1600" dirty="0"/>
              <a:t>Frelon asiatique (1</a:t>
            </a:r>
            <a:r>
              <a:rPr lang="fr-FR" sz="1600" baseline="30000" dirty="0"/>
              <a:t>ère</a:t>
            </a:r>
            <a:r>
              <a:rPr lang="fr-FR" sz="1600" dirty="0"/>
              <a:t> apparition en France en 2004)</a:t>
            </a:r>
          </a:p>
          <a:p>
            <a:r>
              <a:rPr lang="fr-FR" sz="1600" b="1" dirty="0"/>
              <a:t>• </a:t>
            </a:r>
            <a:r>
              <a:rPr lang="fr-FR" sz="1600" dirty="0"/>
              <a:t>Pollution atmosphérique qui diminue la diffusion du parfum des fleurs (signe de nourriture pour les abeilles)</a:t>
            </a:r>
          </a:p>
          <a:p>
            <a:endParaRPr lang="fr-FR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266FE-835C-4180-B137-EE93BC1E7C9B}"/>
              </a:ext>
            </a:extLst>
          </p:cNvPr>
          <p:cNvSpPr/>
          <p:nvPr/>
        </p:nvSpPr>
        <p:spPr>
          <a:xfrm>
            <a:off x="-34698" y="324172"/>
            <a:ext cx="64480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16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fr-FR" sz="1600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Nouvelle espèce en voie de disparition depuis le 30 septembre 2016 </a:t>
            </a:r>
          </a:p>
          <a:p>
            <a:pPr>
              <a:spcAft>
                <a:spcPts val="0"/>
              </a:spcAft>
            </a:pPr>
            <a:r>
              <a:rPr lang="fr-FR" sz="1200" i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(par </a:t>
            </a:r>
            <a:r>
              <a:rPr lang="fr-FR" sz="1200" i="1" kern="150" dirty="0" err="1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Wildlife</a:t>
            </a:r>
            <a:r>
              <a:rPr lang="fr-FR" sz="1200" i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, organisme </a:t>
            </a:r>
            <a:r>
              <a:rPr lang="fr-FR" sz="1200" i="1" kern="150" dirty="0" err="1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dependant</a:t>
            </a:r>
            <a:r>
              <a:rPr lang="fr-FR" sz="1200" i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 du Département intérieur du </a:t>
            </a:r>
            <a:r>
              <a:rPr lang="fr-FR" sz="1200" i="1" kern="150" dirty="0" err="1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gouv</a:t>
            </a:r>
            <a:r>
              <a:rPr lang="fr-FR" sz="1200" i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. des </a:t>
            </a:r>
            <a:r>
              <a:rPr lang="fr-FR" sz="1200" i="1" kern="150" dirty="0" err="1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Etats-unis</a:t>
            </a:r>
            <a:r>
              <a:rPr lang="fr-FR" sz="1600" i="1" kern="150" dirty="0">
                <a:latin typeface="+mj-lt"/>
                <a:ea typeface="SimSun" panose="02010600030101010101" pitchFamily="2" charset="-122"/>
                <a:cs typeface="Mangal" panose="02040503050203030202" pitchFamily="18" charset="0"/>
              </a:rPr>
              <a:t>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28D004B-5962-4023-929E-A919805A33A4}"/>
              </a:ext>
            </a:extLst>
          </p:cNvPr>
          <p:cNvSpPr txBox="1"/>
          <p:nvPr/>
        </p:nvSpPr>
        <p:spPr>
          <a:xfrm>
            <a:off x="375293" y="5794959"/>
            <a:ext cx="118167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fr-FR" sz="22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Les conséquences </a:t>
            </a:r>
            <a:r>
              <a:rPr lang="fr-F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r>
              <a:rPr lang="fr-FR" sz="1600" dirty="0"/>
              <a:t>Les abeilles sont responsables de 84% de la reproduction des plantes par transport du </a:t>
            </a:r>
            <a:r>
              <a:rPr lang="fr-FR" sz="1600" dirty="0" err="1"/>
              <a:t>polen</a:t>
            </a:r>
            <a:r>
              <a:rPr lang="fr-FR" sz="1600" dirty="0"/>
              <a:t> en Europe, sur plus de 4000 variété de végétaux. Leur disparition menace l'agriculture, les écosystèmes et la biodiversité.</a:t>
            </a:r>
          </a:p>
          <a:p>
            <a:r>
              <a:rPr lang="fr-F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8AC6232-5C0F-4727-9D3D-4212153A47B0}"/>
              </a:ext>
            </a:extLst>
          </p:cNvPr>
          <p:cNvSpPr txBox="1"/>
          <p:nvPr/>
        </p:nvSpPr>
        <p:spPr>
          <a:xfrm>
            <a:off x="4011504" y="1396444"/>
            <a:ext cx="1764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08000"/>
                </a:solidFill>
              </a:rPr>
              <a:t>Diminution du </a:t>
            </a:r>
          </a:p>
          <a:p>
            <a:pPr algn="ctr"/>
            <a:r>
              <a:rPr lang="fr-FR" dirty="0">
                <a:solidFill>
                  <a:srgbClr val="008000"/>
                </a:solidFill>
              </a:rPr>
              <a:t>nombre d’abeille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70F61F2-5491-4765-BE3C-D48809CE9251}"/>
              </a:ext>
            </a:extLst>
          </p:cNvPr>
          <p:cNvSpPr txBox="1"/>
          <p:nvPr/>
        </p:nvSpPr>
        <p:spPr>
          <a:xfrm>
            <a:off x="7843791" y="4373928"/>
            <a:ext cx="1386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08000"/>
                </a:solidFill>
              </a:rPr>
              <a:t>Moins de </a:t>
            </a:r>
          </a:p>
          <a:p>
            <a:pPr algn="ctr"/>
            <a:r>
              <a:rPr lang="fr-FR" dirty="0">
                <a:solidFill>
                  <a:srgbClr val="008000"/>
                </a:solidFill>
              </a:rPr>
              <a:t>pollinisation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19E8E29-2D25-4777-8E4D-9CEF6C734EE5}"/>
              </a:ext>
            </a:extLst>
          </p:cNvPr>
          <p:cNvSpPr txBox="1"/>
          <p:nvPr/>
        </p:nvSpPr>
        <p:spPr>
          <a:xfrm>
            <a:off x="2617082" y="4749315"/>
            <a:ext cx="22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008000"/>
                </a:solidFill>
              </a:rPr>
              <a:t>Besoin de plus </a:t>
            </a:r>
          </a:p>
          <a:p>
            <a:pPr algn="ctr"/>
            <a:r>
              <a:rPr lang="fr-FR" dirty="0">
                <a:solidFill>
                  <a:srgbClr val="008000"/>
                </a:solidFill>
              </a:rPr>
              <a:t>de produits chimiques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244D9F-DE08-49C7-9341-CDF2350D4B14}"/>
              </a:ext>
            </a:extLst>
          </p:cNvPr>
          <p:cNvSpPr/>
          <p:nvPr/>
        </p:nvSpPr>
        <p:spPr>
          <a:xfrm>
            <a:off x="2635144" y="4762708"/>
            <a:ext cx="2188553" cy="652004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C6D244D-4310-4E84-BBF6-0257FA0CD659}"/>
              </a:ext>
            </a:extLst>
          </p:cNvPr>
          <p:cNvSpPr/>
          <p:nvPr/>
        </p:nvSpPr>
        <p:spPr>
          <a:xfrm>
            <a:off x="3940319" y="1397693"/>
            <a:ext cx="1934388" cy="652004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5C583C-2AC0-4333-B507-CEB9F5EAD025}"/>
              </a:ext>
            </a:extLst>
          </p:cNvPr>
          <p:cNvSpPr/>
          <p:nvPr/>
        </p:nvSpPr>
        <p:spPr>
          <a:xfrm>
            <a:off x="7685493" y="4365419"/>
            <a:ext cx="1694857" cy="652004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2929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139</Words>
  <Application>Microsoft Office PowerPoint</Application>
  <PresentationFormat>Grand écran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Calibri Light</vt:lpstr>
      <vt:lpstr>Mangal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Edme</dc:creator>
  <cp:lastModifiedBy>Edme</cp:lastModifiedBy>
  <cp:revision>8</cp:revision>
  <dcterms:created xsi:type="dcterms:W3CDTF">2018-01-08T17:20:17Z</dcterms:created>
  <dcterms:modified xsi:type="dcterms:W3CDTF">2018-01-08T18:32:23Z</dcterms:modified>
</cp:coreProperties>
</file>